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13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8" r:id="rId12"/>
  </p:sldIdLst>
  <p:sldSz cx="9144000" cy="6858000" type="screen4x3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4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23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C356825-48CE-5A49-A556-53226E9D7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90DAE8-1436-1047-98AE-A03B048398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F02961-C45E-E843-90FA-CBEA638D44D9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BA27F3E-C538-C843-87D2-9A84146AE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482727D5-1C40-6045-9862-5C53984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8B0753-96CC-B640-91D7-CEA9B07BFC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D5F46A-9FEC-2443-9140-C6D535B3E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576EEB-F9D8-F044-BE3F-4173EE8C3FAB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61E7F52B-9BB3-3A48-BC90-B8FA187881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D9B79C6-5853-6C46-A644-35D3DAAF5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2F9D-CCCF-2740-A357-FFE1EC445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CBFD0-18AE-684B-B86A-9C0F15A1F1A2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B69E685B-4D14-8741-8E8B-1F1EA09A27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841D45AC-6320-BB41-9247-B9B89C09F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14ABB-3829-5043-9B5E-176630408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47F544-03C6-F743-82FB-D5D3C905C7AA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17AC8-FCBC-A348-8E91-DE7F604A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517A8-71EC-FE48-944B-1A2A9BA0A229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AE8FA-E366-B940-A488-249A986E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9CD4-13F2-634D-ABC7-114E12E9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C676A-A7B9-B048-8D47-7000E8D054E1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30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6D36F-A568-164F-A77D-58C8D283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DCF86-5220-2248-ACFF-8CAEEF65B1C5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ADEF8-E9EB-5146-8EF5-6A5510C1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39D8-1528-CB40-8EB1-A862CA84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1237A-4C9F-0548-A1D6-211F3517490A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34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5493-4A94-FF47-BF9E-FC78157B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FE456-2DFA-F84F-8067-8865C2ED7910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C0AA1-F8F0-6F47-B9B4-A1C05637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FE03-DB48-3F41-BB3A-CEF8AFF9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82CCB-ECAF-4641-8239-08B4CC73E56F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206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9058" y="2636154"/>
            <a:ext cx="7765882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0026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842C-FEC7-C643-85B2-FA6C1FF9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A2D1B-1CFC-F74D-8D81-819B127F98DF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B77BE-238F-EA45-AD64-0B753965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DB98-E09E-B143-BDE1-225DA2B0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ED668-525A-E74F-AFB8-CE3BD9FA14FF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34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C246-B941-D641-975F-1A8A5571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28DB3-1394-1944-97DD-6DE76DCF46F4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2A10-AEB6-B04D-9854-55914495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64E3-49DD-A247-A5A6-D75860B7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8FB59-6FA4-6C47-BB2D-5484A6678C0E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135BA65-DC1A-B643-996B-9915E4B0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09A86-B32D-2F4E-9297-255CB1DC74FE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D31006-9EC9-C94D-BB37-6523FD16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83EA48-7123-464D-B1D0-6E48A557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7F787-2591-A04E-8182-1F343ACA712A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91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0FFC193-A573-7A4A-BC98-B26F36DE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CCBD8-5B99-5743-9F36-1BFF926E2C15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9010DB8-4B5B-7D48-9270-1A21ACC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A1EED2-856E-FF44-999D-6F6092DE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1B897-81A4-4949-877A-686C5C84C27C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6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DB8A6A9-9449-1841-A7D8-849FD276F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C5920-B366-AC4E-96F0-70EB8CF47F81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7A8EB0-CFED-4941-B1C1-6C8C9FAD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C6C5949-4165-E941-A999-B62F4C2B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EB1D4-70F6-A44D-ADA1-3C7B8431ACE7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83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1B57D9-9CE6-9148-809E-A7F98CFD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47684-6DE4-E644-9C88-8455688FB436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A438B6-A9FE-7343-87BF-3F7DFC31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957693-1449-EA49-9C02-E2307266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5A950-1D42-0B42-83C6-864E75AA05A3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15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0C1EE9-534C-DD42-BF4F-5C4B16A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0F40D-5D97-9B40-A9F5-6D4A179588CC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5E03D46-2204-864B-BBB3-E6C2CBEA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86B488-B076-C24E-A1EB-01038D45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D2EAE-41C1-7546-89C3-D4AD4818190B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79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11762E-9F8D-C24D-8CAC-BE738176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2E5AD-2A86-1443-903F-860649278B3F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4E78FD-0520-8746-852A-C4619A5B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381E11-260F-4540-864F-C8B18559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B83A5-2597-2F47-BF56-2EEC207DA8A9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51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BFB84C6-1094-B341-BA84-CD48A194D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367EE08-AA9E-3E4B-A6E4-1EE51AF57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7796-5BF8-F84F-8196-52180A206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6235C0-1EC7-174D-B308-08FE5C11E621}" type="datetimeFigureOut">
              <a:rPr lang="fr-FR"/>
              <a:pPr>
                <a:defRPr/>
              </a:pPr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D82C-4C3B-174D-8DA9-E34C4B1A0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9C844-B5DB-6044-B66F-75B4E8C4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8FAE16-BC05-3A42-8CB6-A86796C70C86}" type="slidenum">
              <a:rPr lang="fr-FR"/>
              <a:pPr>
                <a:defRPr/>
              </a:pPr>
              <a:t>‹N›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iovannipietrovitali@gmail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mailto:giovannni.vitali@uvsq.f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mailto:giovannni.vitali@uvsq.fr" TargetMode="External"/><Relationship Id="rId4" Type="http://schemas.openxmlformats.org/officeDocument/2006/relationships/hyperlink" Target="mailto:giovannipietrovitali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gabaysimon/Desktop/EnExDi2020/TEI_2/TEI_2_exo/XX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>
            <a:extLst>
              <a:ext uri="{FF2B5EF4-FFF2-40B4-BE49-F238E27FC236}">
                <a16:creationId xmlns:a16="http://schemas.microsoft.com/office/drawing/2014/main" id="{123043ED-2AF0-744E-8E61-78876C3D7E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" dirty="0"/>
              <a:t>TEI_Header_Ex</a:t>
            </a:r>
            <a:endParaRPr lang="fr-FR" altLang="fr-FR" dirty="0"/>
          </a:p>
        </p:txBody>
      </p:sp>
      <p:sp>
        <p:nvSpPr>
          <p:cNvPr id="14338" name="Sous-titre 2">
            <a:extLst>
              <a:ext uri="{FF2B5EF4-FFF2-40B4-BE49-F238E27FC236}">
                <a16:creationId xmlns:a16="http://schemas.microsoft.com/office/drawing/2014/main" id="{1C7112FC-2221-B34A-B46B-A60E5D870A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3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4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4339" name="Sous-titre 2">
            <a:extLst>
              <a:ext uri="{FF2B5EF4-FFF2-40B4-BE49-F238E27FC236}">
                <a16:creationId xmlns:a16="http://schemas.microsoft.com/office/drawing/2014/main" id="{9875EF48-5626-9C4A-B892-950F1A0F3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8DAD2B6A-DE04-A744-B4C8-D797CDB0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>
            <a:extLst>
              <a:ext uri="{FF2B5EF4-FFF2-40B4-BE49-F238E27FC236}">
                <a16:creationId xmlns:a16="http://schemas.microsoft.com/office/drawing/2014/main" id="{202C2EFA-DEF8-A446-BBC6-169F635B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Immagine 7">
            <a:extLst>
              <a:ext uri="{FF2B5EF4-FFF2-40B4-BE49-F238E27FC236}">
                <a16:creationId xmlns:a16="http://schemas.microsoft.com/office/drawing/2014/main" id="{E1B0BAC5-AFD4-EA48-B54B-B49FD815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dirty="0"/>
              <a:t>Cette </a:t>
            </a:r>
            <a:r>
              <a:rPr dirty="0" err="1"/>
              <a:t>édition</a:t>
            </a:r>
            <a:r>
              <a:rPr dirty="0"/>
              <a:t> TEI montre comment encoder :</a:t>
            </a:r>
          </a:p>
          <a:p>
            <a:pPr marL="0" indent="0" algn="just">
              <a:buNone/>
            </a:pPr>
            <a:r>
              <a:rPr dirty="0"/>
              <a:t>- </a:t>
            </a:r>
            <a:r>
              <a:rPr dirty="0" err="1"/>
              <a:t>Métadonnées</a:t>
            </a:r>
            <a:r>
              <a:rPr dirty="0"/>
              <a:t> </a:t>
            </a:r>
            <a:r>
              <a:rPr dirty="0" err="1"/>
              <a:t>complètes</a:t>
            </a:r>
            <a:r>
              <a:rPr dirty="0"/>
              <a:t> (</a:t>
            </a:r>
            <a:r>
              <a:rPr dirty="0" err="1"/>
              <a:t>titre</a:t>
            </a:r>
            <a:r>
              <a:rPr dirty="0"/>
              <a:t>, auteur, </a:t>
            </a:r>
            <a:r>
              <a:rPr dirty="0" err="1"/>
              <a:t>éditeur</a:t>
            </a:r>
            <a:r>
              <a:rPr dirty="0"/>
              <a:t>...)</a:t>
            </a:r>
          </a:p>
          <a:p>
            <a:pPr marL="0" indent="0" algn="just">
              <a:buNone/>
            </a:pPr>
            <a:r>
              <a:rPr dirty="0"/>
              <a:t>- </a:t>
            </a:r>
            <a:r>
              <a:rPr dirty="0" err="1"/>
              <a:t>Informations</a:t>
            </a:r>
            <a:r>
              <a:rPr dirty="0"/>
              <a:t> sur la source et la publication</a:t>
            </a:r>
          </a:p>
          <a:p>
            <a:pPr marL="0" indent="0" algn="just">
              <a:buNone/>
            </a:pPr>
            <a:r>
              <a:rPr dirty="0"/>
              <a:t>- Structure </a:t>
            </a:r>
            <a:r>
              <a:rPr dirty="0" err="1"/>
              <a:t>poétique</a:t>
            </a:r>
            <a:r>
              <a:rPr dirty="0"/>
              <a:t> </a:t>
            </a:r>
            <a:r>
              <a:rPr dirty="0" err="1"/>
              <a:t>précise</a:t>
            </a:r>
            <a:r>
              <a:rPr dirty="0"/>
              <a:t> (quatrains, tercets)</a:t>
            </a:r>
          </a:p>
          <a:p>
            <a:pPr algn="just"/>
            <a:endParaRPr dirty="0"/>
          </a:p>
          <a:p>
            <a:pPr marL="0" indent="0" algn="just">
              <a:buNone/>
            </a:pPr>
            <a:r>
              <a:rPr dirty="0"/>
              <a:t>📘 La TEI </a:t>
            </a:r>
            <a:r>
              <a:rPr dirty="0" err="1"/>
              <a:t>permet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</a:t>
            </a:r>
            <a:r>
              <a:rPr dirty="0" err="1"/>
              <a:t>édition</a:t>
            </a:r>
            <a:r>
              <a:rPr dirty="0"/>
              <a:t> riche, </a:t>
            </a:r>
            <a:r>
              <a:rPr dirty="0" err="1"/>
              <a:t>standardisée</a:t>
            </a:r>
            <a:r>
              <a:rPr dirty="0"/>
              <a:t> et </a:t>
            </a:r>
            <a:r>
              <a:rPr dirty="0" err="1"/>
              <a:t>interopérable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olo 1">
            <a:extLst>
              <a:ext uri="{FF2B5EF4-FFF2-40B4-BE49-F238E27FC236}">
                <a16:creationId xmlns:a16="http://schemas.microsoft.com/office/drawing/2014/main" id="{DD8878AC-2D40-A34D-AD6D-B73864AC7A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br>
              <a:rPr lang="fr-FR" altLang="it-IT" dirty="0"/>
            </a:br>
            <a:r>
              <a:rPr lang="fr-FR" altLang="fr-FR" dirty="0" err="1"/>
              <a:t>TEI_Header_Ex</a:t>
            </a:r>
            <a:br>
              <a:rPr lang="fr-FR" altLang="fr-FR" dirty="0"/>
            </a:br>
            <a:r>
              <a:rPr lang="fr-FR" altLang="fr-FR" dirty="0"/>
              <a:t>			</a:t>
            </a:r>
            <a:r>
              <a:rPr lang="fr-FR" altLang="it-IT" dirty="0"/>
              <a:t>_end</a:t>
            </a:r>
          </a:p>
        </p:txBody>
      </p:sp>
      <p:pic>
        <p:nvPicPr>
          <p:cNvPr id="24582" name="Immagine 7">
            <a:extLst>
              <a:ext uri="{FF2B5EF4-FFF2-40B4-BE49-F238E27FC236}">
                <a16:creationId xmlns:a16="http://schemas.microsoft.com/office/drawing/2014/main" id="{2B9BF9EE-BBB9-3F4E-909B-C1179609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236AF2F2-92FC-B642-A5B8-0ABEF6431A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4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5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623A61C-A3DD-7944-B49A-8082C1B9E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B8631159-578D-2A46-8552-B988F46B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2DC8E42-B52E-5A46-9D04-A621533D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114" y="0"/>
            <a:ext cx="2343980" cy="689131"/>
          </a:xfrm>
          <a:prstGeom prst="rect">
            <a:avLst/>
          </a:prstGeom>
        </p:spPr>
        <p:txBody>
          <a:bodyPr vert="horz" wrap="square" lIns="0" tIns="119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1906">
              <a:lnSpc>
                <a:spcPct val="100000"/>
              </a:lnSpc>
              <a:spcBef>
                <a:spcPts val="94"/>
              </a:spcBef>
            </a:pPr>
            <a:r>
              <a:rPr dirty="0">
                <a:latin typeface="+mn-lt"/>
                <a:cs typeface="Cambria"/>
              </a:rPr>
              <a:t>E</a:t>
            </a:r>
            <a:r>
              <a:rPr dirty="0">
                <a:latin typeface="+mn-lt"/>
              </a:rPr>
              <a:t>xercice</a:t>
            </a:r>
          </a:p>
        </p:txBody>
      </p:sp>
      <p:sp>
        <p:nvSpPr>
          <p:cNvPr id="3" name="object 3"/>
          <p:cNvSpPr/>
          <p:nvPr/>
        </p:nvSpPr>
        <p:spPr>
          <a:xfrm>
            <a:off x="3955312" y="2342170"/>
            <a:ext cx="429465" cy="315969"/>
          </a:xfrm>
          <a:custGeom>
            <a:avLst/>
            <a:gdLst/>
            <a:ahLst/>
            <a:cxnLst/>
            <a:rect l="l" t="t" r="r" b="b"/>
            <a:pathLst>
              <a:path w="599439" h="371475">
                <a:moveTo>
                  <a:pt x="570755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570755" y="0"/>
                </a:lnTo>
                <a:lnTo>
                  <a:pt x="583241" y="1783"/>
                </a:lnTo>
                <a:lnTo>
                  <a:pt x="592159" y="7134"/>
                </a:lnTo>
                <a:lnTo>
                  <a:pt x="597510" y="16052"/>
                </a:lnTo>
                <a:lnTo>
                  <a:pt x="599293" y="28537"/>
                </a:lnTo>
                <a:lnTo>
                  <a:pt x="599293" y="342453"/>
                </a:lnTo>
                <a:lnTo>
                  <a:pt x="597510" y="354938"/>
                </a:lnTo>
                <a:lnTo>
                  <a:pt x="592159" y="363856"/>
                </a:lnTo>
                <a:lnTo>
                  <a:pt x="583241" y="369207"/>
                </a:lnTo>
                <a:lnTo>
                  <a:pt x="570755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73084" y="2342170"/>
            <a:ext cx="749522" cy="315969"/>
          </a:xfrm>
          <a:custGeom>
            <a:avLst/>
            <a:gdLst/>
            <a:ahLst/>
            <a:cxnLst/>
            <a:rect l="l" t="t" r="r" b="b"/>
            <a:pathLst>
              <a:path w="1160779" h="371475">
                <a:moveTo>
                  <a:pt x="1131999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131999" y="0"/>
                </a:lnTo>
                <a:lnTo>
                  <a:pt x="1144484" y="1783"/>
                </a:lnTo>
                <a:lnTo>
                  <a:pt x="1153402" y="7134"/>
                </a:lnTo>
                <a:lnTo>
                  <a:pt x="1158753" y="16052"/>
                </a:lnTo>
                <a:lnTo>
                  <a:pt x="1160536" y="28537"/>
                </a:lnTo>
                <a:lnTo>
                  <a:pt x="1160536" y="342453"/>
                </a:lnTo>
                <a:lnTo>
                  <a:pt x="1158753" y="354938"/>
                </a:lnTo>
                <a:lnTo>
                  <a:pt x="1153402" y="363856"/>
                </a:lnTo>
                <a:lnTo>
                  <a:pt x="1144484" y="369207"/>
                </a:lnTo>
                <a:lnTo>
                  <a:pt x="1131999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9100" y="2764330"/>
            <a:ext cx="1060007" cy="457163"/>
          </a:xfrm>
          <a:custGeom>
            <a:avLst/>
            <a:gdLst/>
            <a:ahLst/>
            <a:cxnLst/>
            <a:rect l="l" t="t" r="r" b="b"/>
            <a:pathLst>
              <a:path w="1588770" h="361950">
                <a:moveTo>
                  <a:pt x="1560066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560066" y="0"/>
                </a:lnTo>
                <a:lnTo>
                  <a:pt x="1572551" y="1783"/>
                </a:lnTo>
                <a:lnTo>
                  <a:pt x="1581469" y="7134"/>
                </a:lnTo>
                <a:lnTo>
                  <a:pt x="1586820" y="16052"/>
                </a:lnTo>
                <a:lnTo>
                  <a:pt x="1588603" y="28537"/>
                </a:lnTo>
                <a:lnTo>
                  <a:pt x="1588603" y="332940"/>
                </a:lnTo>
                <a:lnTo>
                  <a:pt x="1586820" y="345426"/>
                </a:lnTo>
                <a:lnTo>
                  <a:pt x="1581469" y="354344"/>
                </a:lnTo>
                <a:lnTo>
                  <a:pt x="1572551" y="359695"/>
                </a:lnTo>
                <a:lnTo>
                  <a:pt x="1560066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09326" y="3273569"/>
            <a:ext cx="1080441" cy="374255"/>
          </a:xfrm>
          <a:custGeom>
            <a:avLst/>
            <a:gdLst/>
            <a:ahLst/>
            <a:cxnLst/>
            <a:rect l="l" t="t" r="r" b="b"/>
            <a:pathLst>
              <a:path w="1722120" h="361950">
                <a:moveTo>
                  <a:pt x="1693242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693242" y="0"/>
                </a:lnTo>
                <a:lnTo>
                  <a:pt x="1705727" y="1783"/>
                </a:lnTo>
                <a:lnTo>
                  <a:pt x="1714645" y="7134"/>
                </a:lnTo>
                <a:lnTo>
                  <a:pt x="1719996" y="16052"/>
                </a:lnTo>
                <a:lnTo>
                  <a:pt x="1721780" y="28537"/>
                </a:lnTo>
                <a:lnTo>
                  <a:pt x="1721780" y="332940"/>
                </a:lnTo>
                <a:lnTo>
                  <a:pt x="1719996" y="345426"/>
                </a:lnTo>
                <a:lnTo>
                  <a:pt x="1714645" y="354344"/>
                </a:lnTo>
                <a:lnTo>
                  <a:pt x="1705727" y="359695"/>
                </a:lnTo>
                <a:lnTo>
                  <a:pt x="1693242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7494" y="3691649"/>
            <a:ext cx="671185" cy="381858"/>
          </a:xfrm>
          <a:custGeom>
            <a:avLst/>
            <a:gdLst/>
            <a:ahLst/>
            <a:cxnLst/>
            <a:rect l="l" t="t" r="r" b="b"/>
            <a:pathLst>
              <a:path w="1151255" h="361950">
                <a:moveTo>
                  <a:pt x="1122486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122486" y="0"/>
                </a:lnTo>
                <a:lnTo>
                  <a:pt x="1134971" y="1783"/>
                </a:lnTo>
                <a:lnTo>
                  <a:pt x="1143889" y="7134"/>
                </a:lnTo>
                <a:lnTo>
                  <a:pt x="1149240" y="16052"/>
                </a:lnTo>
                <a:lnTo>
                  <a:pt x="1151024" y="28537"/>
                </a:lnTo>
                <a:lnTo>
                  <a:pt x="1151024" y="332940"/>
                </a:lnTo>
                <a:lnTo>
                  <a:pt x="1149240" y="345426"/>
                </a:lnTo>
                <a:lnTo>
                  <a:pt x="1143889" y="354344"/>
                </a:lnTo>
                <a:lnTo>
                  <a:pt x="1134971" y="359695"/>
                </a:lnTo>
                <a:lnTo>
                  <a:pt x="1122486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5084" y="4184928"/>
            <a:ext cx="1734024" cy="227907"/>
          </a:xfrm>
          <a:custGeom>
            <a:avLst/>
            <a:gdLst/>
            <a:ahLst/>
            <a:cxnLst/>
            <a:rect l="l" t="t" r="r" b="b"/>
            <a:pathLst>
              <a:path w="2568575" h="361950">
                <a:moveTo>
                  <a:pt x="2539863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2539863" y="0"/>
                </a:lnTo>
                <a:lnTo>
                  <a:pt x="2552348" y="1783"/>
                </a:lnTo>
                <a:lnTo>
                  <a:pt x="2561266" y="7134"/>
                </a:lnTo>
                <a:lnTo>
                  <a:pt x="2566617" y="16052"/>
                </a:lnTo>
                <a:lnTo>
                  <a:pt x="2568401" y="28537"/>
                </a:lnTo>
                <a:lnTo>
                  <a:pt x="2568401" y="332940"/>
                </a:lnTo>
                <a:lnTo>
                  <a:pt x="2566617" y="345426"/>
                </a:lnTo>
                <a:lnTo>
                  <a:pt x="2561266" y="354344"/>
                </a:lnTo>
                <a:lnTo>
                  <a:pt x="2552348" y="359695"/>
                </a:lnTo>
                <a:lnTo>
                  <a:pt x="2539863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4462" y="5513617"/>
            <a:ext cx="1108133" cy="313025"/>
          </a:xfrm>
          <a:custGeom>
            <a:avLst/>
            <a:gdLst/>
            <a:ahLst/>
            <a:cxnLst/>
            <a:rect l="l" t="t" r="r" b="b"/>
            <a:pathLst>
              <a:path w="1864995" h="361950">
                <a:moveTo>
                  <a:pt x="1835931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835931" y="0"/>
                </a:lnTo>
                <a:lnTo>
                  <a:pt x="1848416" y="1783"/>
                </a:lnTo>
                <a:lnTo>
                  <a:pt x="1857334" y="7134"/>
                </a:lnTo>
                <a:lnTo>
                  <a:pt x="1862685" y="16052"/>
                </a:lnTo>
                <a:lnTo>
                  <a:pt x="1864469" y="28537"/>
                </a:lnTo>
                <a:lnTo>
                  <a:pt x="1864469" y="332940"/>
                </a:lnTo>
                <a:lnTo>
                  <a:pt x="1862685" y="345426"/>
                </a:lnTo>
                <a:lnTo>
                  <a:pt x="1857334" y="354344"/>
                </a:lnTo>
                <a:lnTo>
                  <a:pt x="1848416" y="359695"/>
                </a:lnTo>
                <a:lnTo>
                  <a:pt x="1835931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3170" y="4167282"/>
            <a:ext cx="561975" cy="339328"/>
          </a:xfrm>
          <a:custGeom>
            <a:avLst/>
            <a:gdLst/>
            <a:ahLst/>
            <a:cxnLst/>
            <a:rect l="l" t="t" r="r" b="b"/>
            <a:pathLst>
              <a:path w="599440" h="361950">
                <a:moveTo>
                  <a:pt x="570755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570755" y="0"/>
                </a:lnTo>
                <a:lnTo>
                  <a:pt x="583241" y="1783"/>
                </a:lnTo>
                <a:lnTo>
                  <a:pt x="592159" y="7134"/>
                </a:lnTo>
                <a:lnTo>
                  <a:pt x="597510" y="16052"/>
                </a:lnTo>
                <a:lnTo>
                  <a:pt x="599293" y="28537"/>
                </a:lnTo>
                <a:lnTo>
                  <a:pt x="599293" y="332940"/>
                </a:lnTo>
                <a:lnTo>
                  <a:pt x="597510" y="345426"/>
                </a:lnTo>
                <a:lnTo>
                  <a:pt x="592159" y="354344"/>
                </a:lnTo>
                <a:lnTo>
                  <a:pt x="583241" y="359695"/>
                </a:lnTo>
                <a:lnTo>
                  <a:pt x="570755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823" y="5496000"/>
            <a:ext cx="1480542" cy="348258"/>
          </a:xfrm>
          <a:custGeom>
            <a:avLst/>
            <a:gdLst/>
            <a:ahLst/>
            <a:cxnLst/>
            <a:rect l="l" t="t" r="r" b="b"/>
            <a:pathLst>
              <a:path w="1579245" h="371475">
                <a:moveTo>
                  <a:pt x="1550553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550553" y="0"/>
                </a:lnTo>
                <a:lnTo>
                  <a:pt x="1563038" y="1783"/>
                </a:lnTo>
                <a:lnTo>
                  <a:pt x="1571956" y="7134"/>
                </a:lnTo>
                <a:lnTo>
                  <a:pt x="1577307" y="16052"/>
                </a:lnTo>
                <a:lnTo>
                  <a:pt x="1579091" y="28537"/>
                </a:lnTo>
                <a:lnTo>
                  <a:pt x="1579091" y="342453"/>
                </a:lnTo>
                <a:lnTo>
                  <a:pt x="1577307" y="354938"/>
                </a:lnTo>
                <a:lnTo>
                  <a:pt x="1571956" y="363856"/>
                </a:lnTo>
                <a:lnTo>
                  <a:pt x="1563038" y="369207"/>
                </a:lnTo>
                <a:lnTo>
                  <a:pt x="1550553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2247" y="4167282"/>
            <a:ext cx="1526847" cy="288083"/>
          </a:xfrm>
          <a:custGeom>
            <a:avLst/>
            <a:gdLst/>
            <a:ahLst/>
            <a:cxnLst/>
            <a:rect l="l" t="t" r="r" b="b"/>
            <a:pathLst>
              <a:path w="2007235" h="371475">
                <a:moveTo>
                  <a:pt x="1978620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978620" y="0"/>
                </a:lnTo>
                <a:lnTo>
                  <a:pt x="1991105" y="1783"/>
                </a:lnTo>
                <a:lnTo>
                  <a:pt x="2000023" y="7134"/>
                </a:lnTo>
                <a:lnTo>
                  <a:pt x="2005374" y="16052"/>
                </a:lnTo>
                <a:lnTo>
                  <a:pt x="2007158" y="28537"/>
                </a:lnTo>
                <a:lnTo>
                  <a:pt x="2007158" y="342453"/>
                </a:lnTo>
                <a:lnTo>
                  <a:pt x="2005374" y="354938"/>
                </a:lnTo>
                <a:lnTo>
                  <a:pt x="2000023" y="363856"/>
                </a:lnTo>
                <a:lnTo>
                  <a:pt x="1991105" y="369207"/>
                </a:lnTo>
                <a:lnTo>
                  <a:pt x="1978620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34383" y="5530417"/>
            <a:ext cx="1338701" cy="296225"/>
          </a:xfrm>
          <a:custGeom>
            <a:avLst/>
            <a:gdLst/>
            <a:ahLst/>
            <a:cxnLst/>
            <a:rect l="l" t="t" r="r" b="b"/>
            <a:pathLst>
              <a:path w="2150109" h="371475">
                <a:moveTo>
                  <a:pt x="2121309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2121309" y="0"/>
                </a:lnTo>
                <a:lnTo>
                  <a:pt x="2133794" y="1783"/>
                </a:lnTo>
                <a:lnTo>
                  <a:pt x="2142712" y="7134"/>
                </a:lnTo>
                <a:lnTo>
                  <a:pt x="2148063" y="16052"/>
                </a:lnTo>
                <a:lnTo>
                  <a:pt x="2149847" y="28537"/>
                </a:lnTo>
                <a:lnTo>
                  <a:pt x="2149847" y="342453"/>
                </a:lnTo>
                <a:lnTo>
                  <a:pt x="2148063" y="354938"/>
                </a:lnTo>
                <a:lnTo>
                  <a:pt x="2142712" y="363856"/>
                </a:lnTo>
                <a:lnTo>
                  <a:pt x="2133794" y="369207"/>
                </a:lnTo>
                <a:lnTo>
                  <a:pt x="2121309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2568" y="426332"/>
            <a:ext cx="8466654" cy="6527396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11906" marR="1660326" algn="just">
              <a:lnSpc>
                <a:spcPct val="141600"/>
              </a:lnSpc>
              <a:spcBef>
                <a:spcPts val="94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Prenez le fichier </a:t>
            </a:r>
            <a:r>
              <a:rPr sz="2800" dirty="0">
                <a:solidFill>
                  <a:srgbClr val="0366D5"/>
                </a:solidFill>
                <a:latin typeface="+mn-lt"/>
                <a:cs typeface="Yu Gothic Light"/>
                <a:hlinkClick r:id="rId2"/>
              </a:rPr>
              <a:t>T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EI_2.xml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et </a:t>
            </a:r>
            <a:r>
              <a:rPr sz="2800" dirty="0" err="1">
                <a:solidFill>
                  <a:srgbClr val="23292D"/>
                </a:solidFill>
                <a:latin typeface="+mn-lt"/>
                <a:cs typeface="Comic Sans MS"/>
              </a:rPr>
              <a:t>ajoutez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 des</a:t>
            </a:r>
            <a:r>
              <a:rPr lang="it-IT" sz="2800" dirty="0">
                <a:solidFill>
                  <a:srgbClr val="23292D"/>
                </a:solidFill>
                <a:latin typeface="+mn-lt"/>
                <a:cs typeface="Comic Sans MS"/>
              </a:rPr>
              <a:t>  </a:t>
            </a:r>
            <a:r>
              <a:rPr sz="2800" dirty="0" err="1">
                <a:solidFill>
                  <a:srgbClr val="23292D"/>
                </a:solidFill>
                <a:latin typeface="+mn-lt"/>
                <a:cs typeface="Comic Sans MS"/>
              </a:rPr>
              <a:t>métadonnées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.  Procédez en trois étapes:</a:t>
            </a:r>
            <a:endParaRPr sz="2800" dirty="0">
              <a:latin typeface="+mn-lt"/>
              <a:cs typeface="Comic Sans MS"/>
            </a:endParaRPr>
          </a:p>
          <a:p>
            <a:pPr marL="528638" marR="804862" indent="-236339" algn="just">
              <a:lnSpc>
                <a:spcPct val="103200"/>
              </a:lnSpc>
              <a:spcBef>
                <a:spcPts val="1125"/>
              </a:spcBef>
              <a:buAutoNum type="arabicPeriod"/>
              <a:tabLst>
                <a:tab pos="529233" algn="l"/>
              </a:tabLst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Remplissez les données minimales de manière simple sans  changer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&lt;p&gt;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et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&lt;title&gt;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.</a:t>
            </a:r>
            <a:endParaRPr sz="2800" dirty="0">
              <a:latin typeface="+mn-lt"/>
              <a:cs typeface="Comic Sans MS"/>
            </a:endParaRPr>
          </a:p>
          <a:p>
            <a:pPr marL="528638" indent="-263723" algn="just">
              <a:spcBef>
                <a:spcPts val="586"/>
              </a:spcBef>
              <a:buAutoNum type="arabicPeriod"/>
              <a:tabLst>
                <a:tab pos="529233" algn="l"/>
              </a:tabLst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Développez le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&lt;fileDesc&gt;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.</a:t>
            </a:r>
            <a:endParaRPr sz="2800" dirty="0">
              <a:latin typeface="+mn-lt"/>
              <a:cs typeface="Comic Sans MS"/>
            </a:endParaRPr>
          </a:p>
          <a:p>
            <a:pPr marL="908447" lvl="1" indent="-380405" algn="just">
              <a:spcBef>
                <a:spcPts val="94"/>
              </a:spcBef>
              <a:buAutoNum type="arabicPeriod"/>
              <a:tabLst>
                <a:tab pos="909041" algn="l"/>
              </a:tabLst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Dans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&lt;titleStmt&gt;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ajoutez des éléments en plus de</a:t>
            </a:r>
            <a:endParaRPr sz="2800" dirty="0">
              <a:latin typeface="+mn-lt"/>
              <a:cs typeface="Comic Sans MS"/>
            </a:endParaRPr>
          </a:p>
          <a:p>
            <a:pPr marL="609005" algn="just">
              <a:spcBef>
                <a:spcPts val="94"/>
              </a:spcBef>
            </a:pP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&lt;title&gt;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(par exemple le nom de l'éditeur).</a:t>
            </a:r>
            <a:endParaRPr sz="2800" dirty="0">
              <a:latin typeface="+mn-lt"/>
              <a:cs typeface="Comic Sans MS"/>
            </a:endParaRPr>
          </a:p>
          <a:p>
            <a:pPr marL="528638" algn="just">
              <a:spcBef>
                <a:spcPts val="98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2.2. Dans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&lt;publicationStmt&gt;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et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&lt;sourceDesc&gt;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retirez le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&lt;p&gt;</a:t>
            </a:r>
            <a:endParaRPr dirty="0">
              <a:latin typeface="+mn-lt"/>
              <a:cs typeface="Courier New"/>
            </a:endParaRPr>
          </a:p>
          <a:p>
            <a:pPr marL="528638" algn="just">
              <a:spcBef>
                <a:spcPts val="94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et ajoutez des éléments.</a:t>
            </a:r>
            <a:endParaRPr sz="2800" dirty="0">
              <a:latin typeface="+mn-lt"/>
              <a:cs typeface="Comic Sans MS"/>
            </a:endParaRPr>
          </a:p>
          <a:p>
            <a:pPr marL="528638" marR="4763" indent="-272058" algn="just">
              <a:lnSpc>
                <a:spcPct val="103200"/>
              </a:lnSpc>
              <a:spcBef>
                <a:spcPts val="563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3. </a:t>
            </a:r>
            <a:r>
              <a:rPr sz="2800" dirty="0">
                <a:solidFill>
                  <a:srgbClr val="23292D"/>
                </a:solidFill>
                <a:latin typeface="+mn-lt"/>
                <a:cs typeface="Yu Gothic Light"/>
              </a:rPr>
              <a:t>T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entez d'ajouter des nouveaux éléments en plus de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&lt;fileDesc&gt;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,  comme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&lt;profileDesc&gt;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ou </a:t>
            </a:r>
            <a:r>
              <a:rPr dirty="0">
                <a:solidFill>
                  <a:srgbClr val="23292D"/>
                </a:solidFill>
                <a:latin typeface="+mn-lt"/>
                <a:cs typeface="Courier New"/>
              </a:rPr>
              <a:t>&lt;revisionDesc&gt; 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.</a:t>
            </a:r>
            <a:endParaRPr sz="2800" dirty="0">
              <a:latin typeface="+mn-lt"/>
              <a:cs typeface="Comic Sans MS"/>
            </a:endParaRPr>
          </a:p>
          <a:p>
            <a:pPr marL="11906" algn="just">
              <a:spcBef>
                <a:spcPts val="1219"/>
              </a:spcBef>
            </a:pPr>
            <a:r>
              <a:rPr sz="2800" dirty="0">
                <a:solidFill>
                  <a:srgbClr val="23292D"/>
                </a:solidFill>
                <a:latin typeface="+mn-lt"/>
                <a:cs typeface="Yu Gothic Light"/>
              </a:rPr>
              <a:t>U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ne proposition de solution se trouve dans le fichier </a:t>
            </a:r>
            <a:r>
              <a:rPr sz="2800" dirty="0">
                <a:solidFill>
                  <a:srgbClr val="0366D5"/>
                </a:solidFill>
                <a:latin typeface="+mn-lt"/>
                <a:cs typeface="Yu Gothic Light"/>
                <a:hlinkClick r:id="rId2"/>
              </a:rPr>
              <a:t>T</a:t>
            </a:r>
            <a:r>
              <a:rPr sz="2800" dirty="0">
                <a:solidFill>
                  <a:srgbClr val="0366D5"/>
                </a:solidFill>
                <a:latin typeface="+mn-lt"/>
                <a:cs typeface="Comic Sans MS"/>
                <a:hlinkClick r:id="rId2"/>
              </a:rPr>
              <a:t>EI_2_corr.xml</a:t>
            </a:r>
            <a:r>
              <a:rPr sz="2800" dirty="0">
                <a:solidFill>
                  <a:srgbClr val="23292D"/>
                </a:solidFill>
                <a:latin typeface="+mn-lt"/>
                <a:cs typeface="Comic Sans MS"/>
              </a:rPr>
              <a:t>.</a:t>
            </a:r>
            <a:endParaRPr sz="2800" dirty="0">
              <a:latin typeface="+mn-lt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20267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114" y="2214690"/>
            <a:ext cx="3750295" cy="423225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11906">
              <a:spcBef>
                <a:spcPts val="94"/>
              </a:spcBef>
            </a:pPr>
            <a:r>
              <a:rPr sz="2672" dirty="0">
                <a:solidFill>
                  <a:srgbClr val="23292D"/>
                </a:solidFill>
                <a:latin typeface="+mn-lt"/>
                <a:cs typeface="Georgia"/>
              </a:rPr>
              <a:t>Q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u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el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qu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e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s 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inf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or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ma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t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i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o</a:t>
            </a:r>
            <a:r>
              <a:rPr sz="2672" dirty="0">
                <a:solidFill>
                  <a:srgbClr val="23292D"/>
                </a:solidFill>
                <a:latin typeface="+mn-lt"/>
                <a:cs typeface="Tahoma"/>
              </a:rPr>
              <a:t>n</a:t>
            </a:r>
            <a:r>
              <a:rPr sz="2672" dirty="0">
                <a:solidFill>
                  <a:srgbClr val="23292D"/>
                </a:solidFill>
                <a:latin typeface="+mn-lt"/>
                <a:cs typeface="Comic Sans MS"/>
              </a:rPr>
              <a:t>s</a:t>
            </a:r>
            <a:endParaRPr sz="2672" dirty="0">
              <a:latin typeface="+mn-lt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7139" y="3709913"/>
            <a:ext cx="1347192" cy="339328"/>
          </a:xfrm>
          <a:custGeom>
            <a:avLst/>
            <a:gdLst/>
            <a:ahLst/>
            <a:cxnLst/>
            <a:rect l="l" t="t" r="r" b="b"/>
            <a:pathLst>
              <a:path w="1437004" h="361950">
                <a:moveTo>
                  <a:pt x="1407864" y="361478"/>
                </a:moveTo>
                <a:lnTo>
                  <a:pt x="28537" y="361478"/>
                </a:lnTo>
                <a:lnTo>
                  <a:pt x="16052" y="359695"/>
                </a:lnTo>
                <a:lnTo>
                  <a:pt x="7134" y="354344"/>
                </a:lnTo>
                <a:lnTo>
                  <a:pt x="1783" y="345426"/>
                </a:lnTo>
                <a:lnTo>
                  <a:pt x="0" y="332940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1407864" y="0"/>
                </a:lnTo>
                <a:lnTo>
                  <a:pt x="1420349" y="1783"/>
                </a:lnTo>
                <a:lnTo>
                  <a:pt x="1429267" y="7134"/>
                </a:lnTo>
                <a:lnTo>
                  <a:pt x="1434618" y="16052"/>
                </a:lnTo>
                <a:lnTo>
                  <a:pt x="1436402" y="28537"/>
                </a:lnTo>
                <a:lnTo>
                  <a:pt x="1436402" y="332940"/>
                </a:lnTo>
                <a:lnTo>
                  <a:pt x="1434618" y="345426"/>
                </a:lnTo>
                <a:lnTo>
                  <a:pt x="1429267" y="354344"/>
                </a:lnTo>
                <a:lnTo>
                  <a:pt x="1420349" y="359695"/>
                </a:lnTo>
                <a:lnTo>
                  <a:pt x="1407864" y="361478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4114" y="3255351"/>
            <a:ext cx="8449886" cy="762565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11906" marR="4763">
              <a:lnSpc>
                <a:spcPts val="3019"/>
              </a:lnSpc>
              <a:spcBef>
                <a:spcPts val="84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Les informations bibliographiques nécessaires se trouvent dans le  docment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TEI_2.txt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.</a:t>
            </a:r>
            <a:endParaRPr sz="2438" dirty="0">
              <a:latin typeface="+mn-lt"/>
              <a:cs typeface="Comic Sans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163BE-82F5-B148-8113-A909EE11F1AF}"/>
              </a:ext>
            </a:extLst>
          </p:cNvPr>
          <p:cNvSpPr txBox="1"/>
          <p:nvPr/>
        </p:nvSpPr>
        <p:spPr>
          <a:xfrm>
            <a:off x="6273209" y="5039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969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La </a:t>
            </a:r>
            <a:r>
              <a:rPr dirty="0" err="1"/>
              <a:t>balise</a:t>
            </a:r>
            <a:r>
              <a:rPr dirty="0"/>
              <a:t> &lt;</a:t>
            </a:r>
            <a:r>
              <a:rPr dirty="0" err="1"/>
              <a:t>teiHeader</a:t>
            </a:r>
            <a:r>
              <a:rPr dirty="0"/>
              <a:t>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 err="1"/>
              <a:t>Contient</a:t>
            </a:r>
            <a:r>
              <a:rPr dirty="0"/>
              <a:t> les </a:t>
            </a:r>
            <a:r>
              <a:rPr dirty="0" err="1"/>
              <a:t>métadonnées</a:t>
            </a:r>
            <a:r>
              <a:rPr dirty="0"/>
              <a:t> du document :</a:t>
            </a:r>
            <a:endParaRPr lang="it-IT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- </a:t>
            </a:r>
            <a:r>
              <a:rPr dirty="0" err="1"/>
              <a:t>Titre</a:t>
            </a:r>
            <a:r>
              <a:rPr dirty="0"/>
              <a:t> et auteur</a:t>
            </a:r>
          </a:p>
          <a:p>
            <a:pPr marL="0" indent="0">
              <a:buNone/>
            </a:pPr>
            <a:r>
              <a:rPr dirty="0"/>
              <a:t>- </a:t>
            </a:r>
            <a:r>
              <a:rPr dirty="0" err="1"/>
              <a:t>Éditeur</a:t>
            </a:r>
            <a:endParaRPr dirty="0"/>
          </a:p>
          <a:p>
            <a:pPr marL="0" indent="0">
              <a:buNone/>
            </a:pPr>
            <a:r>
              <a:rPr dirty="0"/>
              <a:t>- </a:t>
            </a:r>
            <a:r>
              <a:rPr dirty="0" err="1"/>
              <a:t>Informations</a:t>
            </a:r>
            <a:r>
              <a:rPr dirty="0"/>
              <a:t> de publication</a:t>
            </a:r>
          </a:p>
          <a:p>
            <a:pPr marL="0" indent="0">
              <a:buNone/>
            </a:pPr>
            <a:r>
              <a:rPr dirty="0"/>
              <a:t>- Source du </a:t>
            </a:r>
            <a:r>
              <a:rPr dirty="0" err="1"/>
              <a:t>texte</a:t>
            </a:r>
            <a:endParaRPr dirty="0"/>
          </a:p>
          <a:p>
            <a:pPr marL="0" indent="0">
              <a:buNone/>
            </a:pPr>
            <a:r>
              <a:rPr dirty="0"/>
              <a:t>- Langue, mots-</a:t>
            </a:r>
            <a:r>
              <a:rPr dirty="0" err="1"/>
              <a:t>clés</a:t>
            </a:r>
            <a:r>
              <a:rPr dirty="0"/>
              <a:t>, </a:t>
            </a:r>
            <a:r>
              <a:rPr dirty="0" err="1"/>
              <a:t>historique</a:t>
            </a:r>
            <a:r>
              <a:rPr dirty="0"/>
              <a:t> des modifications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 bloc &lt;titleStmt&gt;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&lt;</a:t>
            </a:r>
            <a:r>
              <a:rPr dirty="0" err="1"/>
              <a:t>titleStmt</a:t>
            </a:r>
            <a:r>
              <a:rPr dirty="0"/>
              <a:t>&gt; : </a:t>
            </a:r>
            <a:r>
              <a:rPr dirty="0" err="1"/>
              <a:t>informations</a:t>
            </a:r>
            <a:r>
              <a:rPr dirty="0"/>
              <a:t> </a:t>
            </a:r>
            <a:r>
              <a:rPr dirty="0" err="1"/>
              <a:t>bibliographiques</a:t>
            </a:r>
            <a:r>
              <a:rPr lang="it-IT" dirty="0"/>
              <a:t> :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- &lt;title&gt; : </a:t>
            </a:r>
            <a:r>
              <a:rPr dirty="0" err="1"/>
              <a:t>titre</a:t>
            </a:r>
            <a:r>
              <a:rPr dirty="0"/>
              <a:t> de </a:t>
            </a:r>
            <a:r>
              <a:rPr dirty="0" err="1"/>
              <a:t>l'édition</a:t>
            </a:r>
            <a:endParaRPr dirty="0"/>
          </a:p>
          <a:p>
            <a:pPr marL="0" indent="0">
              <a:buNone/>
            </a:pPr>
            <a:r>
              <a:rPr dirty="0"/>
              <a:t>- &lt;author&gt; : auteur du </a:t>
            </a:r>
            <a:r>
              <a:rPr dirty="0" err="1"/>
              <a:t>texte</a:t>
            </a:r>
            <a:endParaRPr dirty="0"/>
          </a:p>
          <a:p>
            <a:pPr marL="0" indent="0">
              <a:buNone/>
            </a:pPr>
            <a:r>
              <a:rPr dirty="0"/>
              <a:t>- &lt;editor&gt; : </a:t>
            </a:r>
            <a:r>
              <a:rPr dirty="0" err="1"/>
              <a:t>personne</a:t>
            </a:r>
            <a:r>
              <a:rPr dirty="0"/>
              <a:t> </a:t>
            </a:r>
            <a:r>
              <a:rPr dirty="0" err="1"/>
              <a:t>ayant</a:t>
            </a:r>
            <a:r>
              <a:rPr dirty="0"/>
              <a:t> </a:t>
            </a:r>
            <a:r>
              <a:rPr dirty="0" err="1"/>
              <a:t>encodé</a:t>
            </a:r>
            <a:r>
              <a:rPr dirty="0"/>
              <a:t>/</a:t>
            </a:r>
            <a:r>
              <a:rPr dirty="0" err="1"/>
              <a:t>édité</a:t>
            </a:r>
            <a:r>
              <a:rPr dirty="0"/>
              <a:t> le </a:t>
            </a:r>
            <a:r>
              <a:rPr dirty="0" err="1"/>
              <a:t>texte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dirty="0"/>
              <a:t>→ &lt;forename&gt; et &lt;surname&gt; : </a:t>
            </a:r>
            <a:r>
              <a:rPr dirty="0" err="1"/>
              <a:t>prénom</a:t>
            </a:r>
            <a:r>
              <a:rPr dirty="0"/>
              <a:t> et nom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 balise &lt;publicationStmt&gt;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 err="1"/>
              <a:t>Indique</a:t>
            </a:r>
            <a:r>
              <a:rPr dirty="0"/>
              <a:t> </a:t>
            </a:r>
            <a:r>
              <a:rPr dirty="0" err="1"/>
              <a:t>l'éditeur</a:t>
            </a:r>
            <a:r>
              <a:rPr dirty="0"/>
              <a:t> de la version numérique</a:t>
            </a:r>
            <a:r>
              <a:rPr lang="it-IT" dirty="0"/>
              <a:t> : </a:t>
            </a:r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- &lt;publisher&gt; : institution</a:t>
            </a:r>
          </a:p>
          <a:p>
            <a:pPr marL="0" indent="0">
              <a:buNone/>
            </a:pPr>
            <a:r>
              <a:rPr dirty="0"/>
              <a:t>- &lt;address&gt; : </a:t>
            </a:r>
            <a:r>
              <a:rPr dirty="0" err="1"/>
              <a:t>adresse</a:t>
            </a:r>
            <a:r>
              <a:rPr dirty="0"/>
              <a:t> </a:t>
            </a:r>
            <a:r>
              <a:rPr dirty="0" err="1"/>
              <a:t>complète</a:t>
            </a:r>
            <a:endParaRPr dirty="0"/>
          </a:p>
          <a:p>
            <a:pPr marL="0" indent="0">
              <a:buNone/>
            </a:pPr>
            <a:r>
              <a:rPr dirty="0"/>
              <a:t>- &lt;availability&gt; : droits </a:t>
            </a:r>
            <a:r>
              <a:rPr dirty="0" err="1"/>
              <a:t>d'utilisation</a:t>
            </a:r>
            <a:r>
              <a:rPr dirty="0"/>
              <a:t> (</a:t>
            </a:r>
            <a:r>
              <a:rPr dirty="0" err="1"/>
              <a:t>licence</a:t>
            </a:r>
            <a:r>
              <a:rPr dirty="0"/>
              <a:t> Creative Commons)</a:t>
            </a:r>
          </a:p>
          <a:p>
            <a:pPr marL="0" indent="0">
              <a:buNone/>
            </a:pPr>
            <a:r>
              <a:rPr dirty="0"/>
              <a:t>- &lt;date&gt; : date de publication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 balise &lt;sourceDesc&gt;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616" y="1825625"/>
            <a:ext cx="8730504" cy="4351338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&lt;</a:t>
            </a:r>
            <a:r>
              <a:rPr dirty="0" err="1"/>
              <a:t>sourceDesc</a:t>
            </a:r>
            <a:r>
              <a:rPr dirty="0"/>
              <a:t>&gt; </a:t>
            </a:r>
            <a:r>
              <a:rPr dirty="0" err="1"/>
              <a:t>décrit</a:t>
            </a:r>
            <a:r>
              <a:rPr dirty="0"/>
              <a:t> la source </a:t>
            </a:r>
            <a:r>
              <a:rPr dirty="0" err="1"/>
              <a:t>originale</a:t>
            </a:r>
            <a:r>
              <a:rPr dirty="0"/>
              <a:t> :</a:t>
            </a:r>
          </a:p>
          <a:p>
            <a:pPr marL="0" indent="0">
              <a:buNone/>
            </a:pPr>
            <a:r>
              <a:rPr dirty="0"/>
              <a:t>- &lt;</a:t>
            </a:r>
            <a:r>
              <a:rPr dirty="0" err="1"/>
              <a:t>bibl</a:t>
            </a:r>
            <a:r>
              <a:rPr dirty="0"/>
              <a:t>&gt; : notice </a:t>
            </a:r>
            <a:r>
              <a:rPr dirty="0" err="1"/>
              <a:t>bibliographique</a:t>
            </a:r>
            <a:endParaRPr dirty="0"/>
          </a:p>
          <a:p>
            <a:pPr marL="0" indent="0">
              <a:buNone/>
            </a:pPr>
            <a:r>
              <a:rPr lang="it-IT" dirty="0"/>
              <a:t>	</a:t>
            </a:r>
            <a:r>
              <a:rPr dirty="0"/>
              <a:t>&lt;author&gt;, &lt;title&gt;, &lt;</a:t>
            </a:r>
            <a:r>
              <a:rPr dirty="0" err="1"/>
              <a:t>pubPlace</a:t>
            </a:r>
            <a:r>
              <a:rPr dirty="0"/>
              <a:t>&gt;, &lt;publisher&gt;, &lt;date&gt;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dirty="0"/>
              <a:t>&lt;</a:t>
            </a:r>
            <a:r>
              <a:rPr dirty="0" err="1"/>
              <a:t>biblScope</a:t>
            </a:r>
            <a:r>
              <a:rPr dirty="0"/>
              <a:t>&gt; : page de </a:t>
            </a:r>
            <a:r>
              <a:rPr dirty="0" err="1"/>
              <a:t>référence</a:t>
            </a:r>
            <a:endParaRPr dirty="0"/>
          </a:p>
          <a:p>
            <a:pPr marL="0" indent="0">
              <a:buNone/>
            </a:pPr>
            <a:r>
              <a:rPr dirty="0"/>
              <a:t>&lt;</a:t>
            </a:r>
            <a:r>
              <a:rPr dirty="0" err="1"/>
              <a:t>ptr</a:t>
            </a:r>
            <a:r>
              <a:rPr dirty="0"/>
              <a:t>&gt; : lien </a:t>
            </a:r>
            <a:r>
              <a:rPr dirty="0" err="1"/>
              <a:t>vers</a:t>
            </a:r>
            <a:r>
              <a:rPr dirty="0"/>
              <a:t> Gallica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 balise &lt;profileDesc&gt;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 err="1"/>
              <a:t>Décrit</a:t>
            </a:r>
            <a:r>
              <a:rPr dirty="0"/>
              <a:t> le </a:t>
            </a:r>
            <a:r>
              <a:rPr dirty="0" err="1"/>
              <a:t>profil</a:t>
            </a:r>
            <a:r>
              <a:rPr dirty="0"/>
              <a:t> du </a:t>
            </a:r>
            <a:r>
              <a:rPr dirty="0" err="1"/>
              <a:t>texte</a:t>
            </a:r>
            <a:r>
              <a:rPr dirty="0"/>
              <a:t> :</a:t>
            </a:r>
            <a:endParaRPr lang="it-IT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- &lt;</a:t>
            </a:r>
            <a:r>
              <a:rPr dirty="0" err="1"/>
              <a:t>textClass</a:t>
            </a:r>
            <a:r>
              <a:rPr dirty="0"/>
              <a:t>&gt; → &lt;keywords&gt; : </a:t>
            </a:r>
            <a:r>
              <a:rPr dirty="0" err="1"/>
              <a:t>thèmes</a:t>
            </a:r>
            <a:r>
              <a:rPr dirty="0"/>
              <a:t> </a:t>
            </a:r>
            <a:r>
              <a:rPr dirty="0" err="1"/>
              <a:t>abordés</a:t>
            </a:r>
            <a:r>
              <a:rPr dirty="0"/>
              <a:t> (Renaissance, </a:t>
            </a:r>
            <a:r>
              <a:rPr dirty="0" err="1"/>
              <a:t>Poésie</a:t>
            </a:r>
            <a:r>
              <a:rPr dirty="0"/>
              <a:t>...)</a:t>
            </a:r>
            <a:endParaRPr lang="it-IT" dirty="0"/>
          </a:p>
          <a:p>
            <a:pPr marL="0" indent="0">
              <a:buNone/>
            </a:pPr>
            <a:r>
              <a:rPr dirty="0"/>
              <a:t>- &lt;</a:t>
            </a:r>
            <a:r>
              <a:rPr dirty="0" err="1"/>
              <a:t>langUsage</a:t>
            </a:r>
            <a:r>
              <a:rPr dirty="0"/>
              <a:t>&gt; : langue </a:t>
            </a:r>
            <a:r>
              <a:rPr dirty="0" err="1"/>
              <a:t>utilisée</a:t>
            </a:r>
            <a:r>
              <a:rPr dirty="0"/>
              <a:t> (Français </a:t>
            </a:r>
            <a:r>
              <a:rPr dirty="0" err="1"/>
              <a:t>moderne</a:t>
            </a:r>
            <a:r>
              <a:rPr dirty="0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 balise &lt;revisionDesc&gt;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dirty="0" err="1"/>
              <a:t>Historique</a:t>
            </a:r>
            <a:r>
              <a:rPr dirty="0"/>
              <a:t> des modifications</a:t>
            </a:r>
          </a:p>
          <a:p>
            <a:pPr marL="0" indent="0" algn="just">
              <a:buNone/>
            </a:pPr>
            <a:endParaRPr lang="it-IT" dirty="0"/>
          </a:p>
          <a:p>
            <a:pPr marL="0" indent="0" algn="just">
              <a:buNone/>
            </a:pPr>
            <a:r>
              <a:rPr dirty="0"/>
              <a:t>- &lt;change&gt; : action </a:t>
            </a:r>
            <a:r>
              <a:rPr dirty="0" err="1"/>
              <a:t>effectuée</a:t>
            </a:r>
            <a:r>
              <a:rPr dirty="0"/>
              <a:t> (</a:t>
            </a:r>
            <a:r>
              <a:rPr dirty="0" err="1"/>
              <a:t>ajout</a:t>
            </a:r>
            <a:r>
              <a:rPr dirty="0"/>
              <a:t> des </a:t>
            </a:r>
            <a:r>
              <a:rPr dirty="0" err="1"/>
              <a:t>métadonnées</a:t>
            </a:r>
            <a:r>
              <a:rPr dirty="0"/>
              <a:t>)</a:t>
            </a:r>
          </a:p>
          <a:p>
            <a:pPr marL="0" indent="0" algn="just">
              <a:buNone/>
            </a:pPr>
            <a:r>
              <a:rPr dirty="0"/>
              <a:t>- &lt;</a:t>
            </a:r>
            <a:r>
              <a:rPr dirty="0" err="1"/>
              <a:t>persName</a:t>
            </a:r>
            <a:r>
              <a:rPr dirty="0"/>
              <a:t>&gt; : nom de la </a:t>
            </a:r>
            <a:r>
              <a:rPr dirty="0" err="1"/>
              <a:t>personne</a:t>
            </a:r>
            <a:r>
              <a:rPr dirty="0"/>
              <a:t> </a:t>
            </a:r>
            <a:r>
              <a:rPr dirty="0" err="1"/>
              <a:t>ayant</a:t>
            </a:r>
            <a:r>
              <a:rPr dirty="0"/>
              <a:t> fait le </a:t>
            </a:r>
            <a:r>
              <a:rPr dirty="0" err="1"/>
              <a:t>changement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12142</TotalTime>
  <Words>510</Words>
  <Application>Microsoft Macintosh PowerPoint</Application>
  <PresentationFormat>Presentazione su schermo (4:3)</PresentationFormat>
  <Paragraphs>70</Paragraphs>
  <Slides>11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TEI_Header_Ex</vt:lpstr>
      <vt:lpstr>Exercice</vt:lpstr>
      <vt:lpstr>Presentazione standard di PowerPoint</vt:lpstr>
      <vt:lpstr>La balise &lt;teiHeader&gt;</vt:lpstr>
      <vt:lpstr>Le bloc &lt;titleStmt&gt;</vt:lpstr>
      <vt:lpstr>La balise &lt;publicationStmt&gt;</vt:lpstr>
      <vt:lpstr>La balise &lt;sourceDesc&gt;</vt:lpstr>
      <vt:lpstr>La balise &lt;profileDesc&gt;</vt:lpstr>
      <vt:lpstr>La balise &lt;revisionDesc&gt;</vt:lpstr>
      <vt:lpstr>Conclusion</vt:lpstr>
      <vt:lpstr> TEI_Header_Ex    _end</vt:lpstr>
    </vt:vector>
  </TitlesOfParts>
  <Company>Université Stendhal Grenoble 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Elena Pierazzo</dc:creator>
  <cp:lastModifiedBy>Giovanni Pietro Vitali</cp:lastModifiedBy>
  <cp:revision>233</cp:revision>
  <dcterms:created xsi:type="dcterms:W3CDTF">2019-01-07T13:10:44Z</dcterms:created>
  <dcterms:modified xsi:type="dcterms:W3CDTF">2025-03-24T07:55:47Z</dcterms:modified>
</cp:coreProperties>
</file>